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notesMasterIdLst>
    <p:notesMasterId r:id="rId11"/>
  </p:notesMasterIdLst>
  <p:handoutMasterIdLst>
    <p:handoutMasterId r:id="rId12"/>
  </p:handoutMasterIdLst>
  <p:sldIdLst>
    <p:sldId id="256" r:id="rId3"/>
    <p:sldId id="444" r:id="rId4"/>
    <p:sldId id="452" r:id="rId5"/>
    <p:sldId id="453" r:id="rId6"/>
    <p:sldId id="454" r:id="rId7"/>
    <p:sldId id="447" r:id="rId8"/>
    <p:sldId id="448" r:id="rId9"/>
    <p:sldId id="449" r:id="rId10"/>
  </p:sldIdLst>
  <p:sldSz cx="9144000" cy="6858000" type="screen4x3"/>
  <p:notesSz cx="9929813" cy="679926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294" autoAdjust="0"/>
    <p:restoredTop sz="94718" autoAdjust="0"/>
  </p:normalViewPr>
  <p:slideViewPr>
    <p:cSldViewPr>
      <p:cViewPr>
        <p:scale>
          <a:sx n="72" d="100"/>
          <a:sy n="72" d="100"/>
        </p:scale>
        <p:origin x="-1080" y="-1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2" y="1"/>
            <a:ext cx="4302919" cy="3399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5624598" y="1"/>
            <a:ext cx="4302919" cy="3399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5082980-8489-4C92-958C-DED5ED57D48F}" type="datetimeFigureOut">
              <a:rPr lang="fr-FR" smtClean="0"/>
              <a:pPr/>
              <a:t>14/04/2020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2" y="6458120"/>
            <a:ext cx="4302919" cy="3399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5624598" y="6458120"/>
            <a:ext cx="4302919" cy="3399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394666D-0642-4B9E-A1F2-5B3ECBCE02A5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8347573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2" y="1"/>
            <a:ext cx="4302919" cy="3399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5624598" y="1"/>
            <a:ext cx="4302919" cy="3399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4D2D996-5640-49AE-AA9E-C23835FF0E93}" type="datetimeFigureOut">
              <a:rPr lang="fr-FR" smtClean="0"/>
              <a:pPr/>
              <a:t>14/04/2020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3263900" y="509588"/>
            <a:ext cx="3402013" cy="25511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992982" y="3229650"/>
            <a:ext cx="7943850" cy="305966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2" y="6458122"/>
            <a:ext cx="4302919" cy="3399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5624598" y="6458122"/>
            <a:ext cx="4302919" cy="3399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A0F5067-EB25-4464-AD7C-1048EFEDAB96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714043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1" descr="ARS-TERRITOIRE GRAPHIQU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354013"/>
            <a:ext cx="9144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17" descr="ARS-PPT-TIRET-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614613" y="4318000"/>
            <a:ext cx="433387" cy="73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18" descr="ARS-PPT-TIRET-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614613" y="3467100"/>
            <a:ext cx="433387" cy="73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24" descr="C:\Documents and Settings\Helene Gestion\Desktop\cayet\ARS_GUADELOUPE\ARS_GUADELOUPE\basse_definition\AS-guadeloupe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57188" y="1014413"/>
            <a:ext cx="2222500" cy="1441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397250" y="2874963"/>
            <a:ext cx="5213350" cy="1143000"/>
          </a:xfrm>
        </p:spPr>
        <p:txBody>
          <a:bodyPr/>
          <a:lstStyle>
            <a:lvl1pPr marL="0" indent="0">
              <a:buFontTx/>
              <a:buNone/>
              <a:defRPr>
                <a:solidFill>
                  <a:srgbClr val="002395"/>
                </a:solidFill>
              </a:defRPr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413125" y="4165600"/>
            <a:ext cx="5197475" cy="1752600"/>
          </a:xfrm>
        </p:spPr>
        <p:txBody>
          <a:bodyPr/>
          <a:lstStyle>
            <a:lvl1pPr marL="0" indent="0">
              <a:buFontTx/>
              <a:buNone/>
              <a:defRPr>
                <a:solidFill>
                  <a:srgbClr val="7AB800"/>
                </a:solidFill>
              </a:defRPr>
            </a:lvl1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419850" y="220663"/>
            <a:ext cx="2038350" cy="5441950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304800" y="220663"/>
            <a:ext cx="5962650" cy="5441950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EAC305-BB85-4FA1-8D61-8A04548C4FDF}" type="datetimeFigureOut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14/04/2020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A62F1-08DC-4FD5-AB8A-9818A965CEED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884217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EAC305-BB85-4FA1-8D61-8A04548C4FDF}" type="datetimeFigureOut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14/04/2020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A62F1-08DC-4FD5-AB8A-9818A965CEED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538562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EAC305-BB85-4FA1-8D61-8A04548C4FDF}" type="datetimeFigureOut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14/04/2020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A62F1-08DC-4FD5-AB8A-9818A965CEED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4236853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EAC305-BB85-4FA1-8D61-8A04548C4FDF}" type="datetimeFigureOut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14/04/2020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A62F1-08DC-4FD5-AB8A-9818A965CEED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502373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EAC305-BB85-4FA1-8D61-8A04548C4FDF}" type="datetimeFigureOut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14/04/2020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A62F1-08DC-4FD5-AB8A-9818A965CEED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3487912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EAC305-BB85-4FA1-8D61-8A04548C4FDF}" type="datetimeFigureOut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14/04/2020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A62F1-08DC-4FD5-AB8A-9818A965CEED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6332451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EAC305-BB85-4FA1-8D61-8A04548C4FDF}" type="datetimeFigureOut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14/04/2020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A62F1-08DC-4FD5-AB8A-9818A965CEED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695295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EAC305-BB85-4FA1-8D61-8A04548C4FDF}" type="datetimeFigureOut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14/04/2020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A62F1-08DC-4FD5-AB8A-9818A965CEED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85826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EAC305-BB85-4FA1-8D61-8A04548C4FDF}" type="datetimeFigureOut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14/04/2020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A62F1-08DC-4FD5-AB8A-9818A965CEED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53819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EAC305-BB85-4FA1-8D61-8A04548C4FDF}" type="datetimeFigureOut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14/04/2020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A62F1-08DC-4FD5-AB8A-9818A965CEED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033946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EAC305-BB85-4FA1-8D61-8A04548C4FDF}" type="datetimeFigureOut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14/04/2020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A62F1-08DC-4FD5-AB8A-9818A965CEED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78384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1219200" y="1547813"/>
            <a:ext cx="35433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914900" y="1547813"/>
            <a:ext cx="35433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smtClean="0"/>
              <a:t>Cliquez sur l'icône pour ajouter une image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220663"/>
            <a:ext cx="8153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 Cliquez pour modifier le style du titre</a:t>
            </a:r>
            <a:br>
              <a:rPr lang="fr-FR" smtClean="0"/>
            </a:br>
            <a:r>
              <a:rPr lang="fr-FR" smtClean="0"/>
              <a:t> du masque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219200" y="1547813"/>
            <a:ext cx="72390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les styles du texte du masque, xxxxxxxxxxxxxxxxxxx                                                                                                                                                                                                                                                                                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 Troisième niveau</a:t>
            </a:r>
          </a:p>
        </p:txBody>
      </p:sp>
      <p:pic>
        <p:nvPicPr>
          <p:cNvPr id="1028" name="Picture 14" descr="ARS-TERRITOIRE GRAPHIQUE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0" y="6096000"/>
            <a:ext cx="9144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8763000" y="6477000"/>
            <a:ext cx="457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>
              <a:spcBef>
                <a:spcPct val="0"/>
              </a:spcBef>
              <a:defRPr/>
            </a:pPr>
            <a:fld id="{A2D307BA-05B2-4A8C-ADBE-641D6D5AE85F}" type="slidenum">
              <a:rPr lang="fr-FR"/>
              <a:pPr algn="r">
                <a:spcBef>
                  <a:spcPct val="0"/>
                </a:spcBef>
                <a:defRPr/>
              </a:pPr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815975" indent="-815975" algn="l" defTabSz="512763" rtl="0" eaLnBrk="1" fontAlgn="base" hangingPunct="1">
        <a:spcBef>
          <a:spcPct val="0"/>
        </a:spcBef>
        <a:spcAft>
          <a:spcPct val="0"/>
        </a:spcAft>
        <a:buSzPct val="30000"/>
        <a:buBlip>
          <a:blip r:embed="rId14"/>
        </a:buBlip>
        <a:tabLst>
          <a:tab pos="806450" algn="l"/>
          <a:tab pos="1141413" algn="l"/>
          <a:tab pos="5243513" algn="l"/>
        </a:tabLst>
        <a:defRPr sz="2900" b="1">
          <a:solidFill>
            <a:srgbClr val="7AB800"/>
          </a:solidFill>
          <a:latin typeface="+mj-lt"/>
          <a:ea typeface="+mj-ea"/>
          <a:cs typeface="+mj-cs"/>
        </a:defRPr>
      </a:lvl1pPr>
      <a:lvl2pPr marL="815975" indent="-815975" algn="l" defTabSz="512763" rtl="0" eaLnBrk="1" fontAlgn="base" hangingPunct="1">
        <a:spcBef>
          <a:spcPct val="0"/>
        </a:spcBef>
        <a:spcAft>
          <a:spcPct val="0"/>
        </a:spcAft>
        <a:buSzPct val="30000"/>
        <a:buBlip>
          <a:blip r:embed="rId14"/>
        </a:buBlip>
        <a:tabLst>
          <a:tab pos="806450" algn="l"/>
          <a:tab pos="1141413" algn="l"/>
          <a:tab pos="5243513" algn="l"/>
        </a:tabLst>
        <a:defRPr sz="2900" b="1">
          <a:solidFill>
            <a:srgbClr val="7AB800"/>
          </a:solidFill>
          <a:latin typeface="Arial" charset="0"/>
        </a:defRPr>
      </a:lvl2pPr>
      <a:lvl3pPr marL="815975" indent="-815975" algn="l" defTabSz="512763" rtl="0" eaLnBrk="1" fontAlgn="base" hangingPunct="1">
        <a:spcBef>
          <a:spcPct val="0"/>
        </a:spcBef>
        <a:spcAft>
          <a:spcPct val="0"/>
        </a:spcAft>
        <a:buSzPct val="30000"/>
        <a:buBlip>
          <a:blip r:embed="rId14"/>
        </a:buBlip>
        <a:tabLst>
          <a:tab pos="806450" algn="l"/>
          <a:tab pos="1141413" algn="l"/>
          <a:tab pos="5243513" algn="l"/>
        </a:tabLst>
        <a:defRPr sz="2900" b="1">
          <a:solidFill>
            <a:srgbClr val="7AB800"/>
          </a:solidFill>
          <a:latin typeface="Arial" charset="0"/>
        </a:defRPr>
      </a:lvl3pPr>
      <a:lvl4pPr marL="815975" indent="-815975" algn="l" defTabSz="512763" rtl="0" eaLnBrk="1" fontAlgn="base" hangingPunct="1">
        <a:spcBef>
          <a:spcPct val="0"/>
        </a:spcBef>
        <a:spcAft>
          <a:spcPct val="0"/>
        </a:spcAft>
        <a:buSzPct val="30000"/>
        <a:buBlip>
          <a:blip r:embed="rId14"/>
        </a:buBlip>
        <a:tabLst>
          <a:tab pos="806450" algn="l"/>
          <a:tab pos="1141413" algn="l"/>
          <a:tab pos="5243513" algn="l"/>
        </a:tabLst>
        <a:defRPr sz="2900" b="1">
          <a:solidFill>
            <a:srgbClr val="7AB800"/>
          </a:solidFill>
          <a:latin typeface="Arial" charset="0"/>
        </a:defRPr>
      </a:lvl4pPr>
      <a:lvl5pPr marL="815975" indent="-815975" algn="l" defTabSz="512763" rtl="0" eaLnBrk="1" fontAlgn="base" hangingPunct="1">
        <a:spcBef>
          <a:spcPct val="0"/>
        </a:spcBef>
        <a:spcAft>
          <a:spcPct val="0"/>
        </a:spcAft>
        <a:buSzPct val="30000"/>
        <a:buBlip>
          <a:blip r:embed="rId14"/>
        </a:buBlip>
        <a:tabLst>
          <a:tab pos="806450" algn="l"/>
          <a:tab pos="1141413" algn="l"/>
          <a:tab pos="5243513" algn="l"/>
        </a:tabLst>
        <a:defRPr sz="2900" b="1">
          <a:solidFill>
            <a:srgbClr val="7AB800"/>
          </a:solidFill>
          <a:latin typeface="Arial" charset="0"/>
        </a:defRPr>
      </a:lvl5pPr>
      <a:lvl6pPr marL="1273175" indent="-815975" algn="l" defTabSz="512763" rtl="0" eaLnBrk="1" fontAlgn="base" hangingPunct="1">
        <a:spcBef>
          <a:spcPct val="0"/>
        </a:spcBef>
        <a:spcAft>
          <a:spcPct val="0"/>
        </a:spcAft>
        <a:buSzPct val="30000"/>
        <a:buBlip>
          <a:blip r:embed="rId14"/>
        </a:buBlip>
        <a:tabLst>
          <a:tab pos="806450" algn="l"/>
          <a:tab pos="1141413" algn="l"/>
          <a:tab pos="5243513" algn="l"/>
        </a:tabLst>
        <a:defRPr sz="2900" b="1">
          <a:solidFill>
            <a:srgbClr val="7AB800"/>
          </a:solidFill>
          <a:latin typeface="Arial" charset="0"/>
        </a:defRPr>
      </a:lvl6pPr>
      <a:lvl7pPr marL="1730375" indent="-815975" algn="l" defTabSz="512763" rtl="0" eaLnBrk="1" fontAlgn="base" hangingPunct="1">
        <a:spcBef>
          <a:spcPct val="0"/>
        </a:spcBef>
        <a:spcAft>
          <a:spcPct val="0"/>
        </a:spcAft>
        <a:buSzPct val="30000"/>
        <a:buBlip>
          <a:blip r:embed="rId14"/>
        </a:buBlip>
        <a:tabLst>
          <a:tab pos="806450" algn="l"/>
          <a:tab pos="1141413" algn="l"/>
          <a:tab pos="5243513" algn="l"/>
        </a:tabLst>
        <a:defRPr sz="2900" b="1">
          <a:solidFill>
            <a:srgbClr val="7AB800"/>
          </a:solidFill>
          <a:latin typeface="Arial" charset="0"/>
        </a:defRPr>
      </a:lvl7pPr>
      <a:lvl8pPr marL="2187575" indent="-815975" algn="l" defTabSz="512763" rtl="0" eaLnBrk="1" fontAlgn="base" hangingPunct="1">
        <a:spcBef>
          <a:spcPct val="0"/>
        </a:spcBef>
        <a:spcAft>
          <a:spcPct val="0"/>
        </a:spcAft>
        <a:buSzPct val="30000"/>
        <a:buBlip>
          <a:blip r:embed="rId14"/>
        </a:buBlip>
        <a:tabLst>
          <a:tab pos="806450" algn="l"/>
          <a:tab pos="1141413" algn="l"/>
          <a:tab pos="5243513" algn="l"/>
        </a:tabLst>
        <a:defRPr sz="2900" b="1">
          <a:solidFill>
            <a:srgbClr val="7AB800"/>
          </a:solidFill>
          <a:latin typeface="Arial" charset="0"/>
        </a:defRPr>
      </a:lvl8pPr>
      <a:lvl9pPr marL="2644775" indent="-815975" algn="l" defTabSz="512763" rtl="0" eaLnBrk="1" fontAlgn="base" hangingPunct="1">
        <a:spcBef>
          <a:spcPct val="0"/>
        </a:spcBef>
        <a:spcAft>
          <a:spcPct val="0"/>
        </a:spcAft>
        <a:buSzPct val="30000"/>
        <a:buBlip>
          <a:blip r:embed="rId14"/>
        </a:buBlip>
        <a:tabLst>
          <a:tab pos="806450" algn="l"/>
          <a:tab pos="1141413" algn="l"/>
          <a:tab pos="5243513" algn="l"/>
        </a:tabLst>
        <a:defRPr sz="2900" b="1">
          <a:solidFill>
            <a:srgbClr val="7AB800"/>
          </a:solidFill>
          <a:latin typeface="Arial" charset="0"/>
        </a:defRPr>
      </a:lvl9pPr>
    </p:titleStyle>
    <p:bodyStyle>
      <a:lvl1pPr marL="858838" indent="-858838" algn="l" rtl="0" eaLnBrk="1" fontAlgn="base" hangingPunct="1">
        <a:spcBef>
          <a:spcPct val="20000"/>
        </a:spcBef>
        <a:spcAft>
          <a:spcPct val="0"/>
        </a:spcAft>
        <a:buSzPct val="55000"/>
        <a:buBlip>
          <a:blip r:embed="rId15"/>
        </a:buBlip>
        <a:defRPr sz="1700">
          <a:solidFill>
            <a:schemeClr val="tx1"/>
          </a:solidFill>
          <a:latin typeface="+mn-lt"/>
          <a:ea typeface="+mn-ea"/>
          <a:cs typeface="+mn-cs"/>
        </a:defRPr>
      </a:lvl1pPr>
      <a:lvl2pPr marL="1484313" indent="-153988" algn="l" rtl="0" eaLnBrk="1" fontAlgn="base" hangingPunct="1">
        <a:spcBef>
          <a:spcPct val="20000"/>
        </a:spcBef>
        <a:spcAft>
          <a:spcPct val="0"/>
        </a:spcAft>
        <a:buSzPct val="150000"/>
        <a:buChar char="-"/>
        <a:defRPr sz="1500">
          <a:solidFill>
            <a:schemeClr val="tx1"/>
          </a:solidFill>
          <a:latin typeface="+mn-lt"/>
        </a:defRPr>
      </a:lvl2pPr>
      <a:lvl3pPr marL="1905000" indent="-990600" algn="l" rtl="0" eaLnBrk="1" fontAlgn="base" hangingPunct="1">
        <a:spcBef>
          <a:spcPct val="20000"/>
        </a:spcBef>
        <a:spcAft>
          <a:spcPct val="0"/>
        </a:spcAft>
        <a:buChar char="-"/>
        <a:defRPr sz="1200">
          <a:solidFill>
            <a:schemeClr val="tx1"/>
          </a:solidFill>
          <a:latin typeface="+mn-lt"/>
        </a:defRPr>
      </a:lvl3pPr>
      <a:lvl4pPr marL="2701925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Times New Roman" charset="0"/>
        </a:defRPr>
      </a:lvl4pPr>
      <a:lvl5pPr marL="3121025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charset="0"/>
        </a:defRPr>
      </a:lvl5pPr>
      <a:lvl6pPr marL="3578225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charset="0"/>
        </a:defRPr>
      </a:lvl6pPr>
      <a:lvl7pPr marL="4035425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charset="0"/>
        </a:defRPr>
      </a:lvl7pPr>
      <a:lvl8pPr marL="4492625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charset="0"/>
        </a:defRPr>
      </a:lvl8pPr>
      <a:lvl9pPr marL="4949825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charset="0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EAC305-BB85-4FA1-8D61-8A04548C4FDF}" type="datetimeFigureOut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14/04/2020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DA62F1-08DC-4FD5-AB8A-9818A965CEED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24988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3203848" y="3717032"/>
            <a:ext cx="5688632" cy="1143000"/>
          </a:xfrm>
        </p:spPr>
        <p:txBody>
          <a:bodyPr/>
          <a:lstStyle/>
          <a:p>
            <a:r>
              <a:rPr lang="fr-FR" sz="2400" dirty="0"/>
              <a:t>Face à la guerre sanitaire</a:t>
            </a:r>
            <a:br>
              <a:rPr lang="fr-FR" sz="2400" dirty="0"/>
            </a:br>
            <a:r>
              <a:rPr lang="fr-FR" sz="2400" dirty="0"/>
              <a:t>COVID </a:t>
            </a:r>
            <a:r>
              <a:rPr lang="fr-FR" sz="2400" dirty="0" smtClean="0"/>
              <a:t>19</a:t>
            </a:r>
            <a:br>
              <a:rPr lang="fr-FR" sz="2400" dirty="0" smtClean="0"/>
            </a:br>
            <a:r>
              <a:rPr lang="fr-FR" sz="2400" dirty="0"/>
              <a:t/>
            </a:r>
            <a:br>
              <a:rPr lang="fr-FR" sz="2400" dirty="0"/>
            </a:br>
            <a:r>
              <a:rPr lang="fr-FR" sz="2400" dirty="0" smtClean="0"/>
              <a:t>Création </a:t>
            </a:r>
            <a:r>
              <a:rPr lang="fr-FR" sz="2400" dirty="0"/>
              <a:t>par l’ARS </a:t>
            </a:r>
            <a:r>
              <a:rPr lang="fr-FR" sz="2400" dirty="0" smtClean="0"/>
              <a:t>971 et l’Assurance Maladie d’une </a:t>
            </a:r>
            <a:r>
              <a:rPr lang="fr-FR" sz="2400" dirty="0"/>
              <a:t>plateforme d’information d’orientation et de suivi</a:t>
            </a:r>
            <a:br>
              <a:rPr lang="fr-FR" sz="2400" dirty="0"/>
            </a:br>
            <a:endParaRPr lang="fr-FR" sz="2400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323528" y="5877272"/>
            <a:ext cx="8568952" cy="481608"/>
          </a:xfrm>
        </p:spPr>
        <p:txBody>
          <a:bodyPr>
            <a:normAutofit/>
          </a:bodyPr>
          <a:lstStyle/>
          <a:p>
            <a:pPr algn="r"/>
            <a:endParaRPr lang="fr-FR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>
          <a:xfrm>
            <a:off x="251520" y="476672"/>
            <a:ext cx="8784976" cy="1143000"/>
          </a:xfrm>
        </p:spPr>
        <p:txBody>
          <a:bodyPr/>
          <a:lstStyle/>
          <a:p>
            <a:r>
              <a:rPr lang="fr-FR" sz="3000" dirty="0"/>
              <a:t>N</a:t>
            </a:r>
            <a:r>
              <a:rPr lang="fr-FR" sz="3000" dirty="0" smtClean="0"/>
              <a:t>om de </a:t>
            </a:r>
            <a:r>
              <a:rPr lang="fr-FR" sz="3000" dirty="0"/>
              <a:t>la plateforme</a:t>
            </a:r>
            <a:r>
              <a:rPr lang="fr-FR" dirty="0"/>
              <a:t/>
            </a:r>
            <a:br>
              <a:rPr lang="fr-FR" dirty="0"/>
            </a:br>
            <a:endParaRPr lang="fr-FR" dirty="0"/>
          </a:p>
        </p:txBody>
      </p:sp>
      <p:sp>
        <p:nvSpPr>
          <p:cNvPr id="5" name="Espace réservé du contenu 4"/>
          <p:cNvSpPr>
            <a:spLocks noGrp="1"/>
          </p:cNvSpPr>
          <p:nvPr>
            <p:ph idx="1"/>
          </p:nvPr>
        </p:nvSpPr>
        <p:spPr>
          <a:xfrm>
            <a:off x="1187624" y="1988840"/>
            <a:ext cx="7239000" cy="4114800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endParaRPr lang="fr-FR" sz="2400" dirty="0"/>
          </a:p>
          <a:p>
            <a:pPr marL="0" lvl="0" indent="0">
              <a:buNone/>
            </a:pPr>
            <a:endParaRPr lang="fr-FR" sz="2400" dirty="0" smtClean="0"/>
          </a:p>
          <a:p>
            <a:pPr lvl="0"/>
            <a:r>
              <a:rPr lang="fr-FR" sz="2400" dirty="0" smtClean="0"/>
              <a:t>Plateforme RIPOSTE-COVID19 </a:t>
            </a:r>
            <a:r>
              <a:rPr lang="fr-FR" sz="2400" dirty="0"/>
              <a:t>: p</a:t>
            </a:r>
            <a:r>
              <a:rPr lang="fr-FR" sz="2400" dirty="0" smtClean="0"/>
              <a:t>lateforme </a:t>
            </a:r>
            <a:r>
              <a:rPr lang="fr-FR" sz="2400" dirty="0"/>
              <a:t>de Réponse, d’Information à la Population, d’Orientation, de Suivi et de </a:t>
            </a:r>
            <a:r>
              <a:rPr lang="fr-FR" sz="2400" dirty="0" err="1" smtClean="0"/>
              <a:t>TElémédecine</a:t>
            </a:r>
            <a:r>
              <a:rPr lang="fr-FR" sz="2400" dirty="0" smtClean="0"/>
              <a:t> – COVID19</a:t>
            </a:r>
          </a:p>
          <a:p>
            <a:pPr marL="0" lvl="0" indent="0">
              <a:buNone/>
            </a:pPr>
            <a:endParaRPr lang="fr-FR" sz="2400" dirty="0" smtClean="0"/>
          </a:p>
        </p:txBody>
      </p:sp>
    </p:spTree>
    <p:extLst>
      <p:ext uri="{BB962C8B-B14F-4D97-AF65-F5344CB8AC3E}">
        <p14:creationId xmlns:p14="http://schemas.microsoft.com/office/powerpoint/2010/main" val="21599119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Objectifs de la plateforme</a:t>
            </a:r>
            <a:endParaRPr lang="fr-FR" dirty="0"/>
          </a:p>
        </p:txBody>
      </p:sp>
      <p:sp>
        <p:nvSpPr>
          <p:cNvPr id="5" name="Espace réservé du contenu 4"/>
          <p:cNvSpPr>
            <a:spLocks noGrp="1"/>
          </p:cNvSpPr>
          <p:nvPr>
            <p:ph idx="1"/>
          </p:nvPr>
        </p:nvSpPr>
        <p:spPr>
          <a:xfrm>
            <a:off x="539552" y="1196752"/>
            <a:ext cx="8424936" cy="4465861"/>
          </a:xfrm>
        </p:spPr>
        <p:txBody>
          <a:bodyPr>
            <a:normAutofit lnSpcReduction="10000"/>
          </a:bodyPr>
          <a:lstStyle/>
          <a:p>
            <a:r>
              <a:rPr lang="fr-FR" sz="2000" dirty="0"/>
              <a:t>Renseigner la population sur l’épidémie de Covid19 </a:t>
            </a:r>
          </a:p>
          <a:p>
            <a:r>
              <a:rPr lang="fr-FR" sz="2000" dirty="0" smtClean="0"/>
              <a:t>Suivre </a:t>
            </a:r>
            <a:r>
              <a:rPr lang="fr-FR" sz="2000" dirty="0"/>
              <a:t>l’évolution des cas ambulatoires de Covid19 en </a:t>
            </a:r>
            <a:r>
              <a:rPr lang="fr-FR" sz="2000" dirty="0" smtClean="0"/>
              <a:t>Guadeloupe</a:t>
            </a:r>
            <a:endParaRPr lang="fr-FR" sz="2000" dirty="0"/>
          </a:p>
          <a:p>
            <a:pPr lvl="0"/>
            <a:r>
              <a:rPr lang="fr-FR" sz="2000" dirty="0"/>
              <a:t>Soulager la régulation du SAMU 971</a:t>
            </a:r>
          </a:p>
          <a:p>
            <a:pPr lvl="0"/>
            <a:r>
              <a:rPr lang="fr-FR" sz="2000" dirty="0"/>
              <a:t>Permettre une meilleure coordination Ville-hôpital</a:t>
            </a:r>
          </a:p>
          <a:p>
            <a:pPr lvl="0"/>
            <a:r>
              <a:rPr lang="fr-FR" sz="2000" dirty="0"/>
              <a:t>Offrir une solution de télémédecine aux acteurs de santé de Guadeloupe afin de mieux suivre les patients Covid19 tout en diminuant autant que possible les contacts Patient-Soignant</a:t>
            </a:r>
            <a:r>
              <a:rPr lang="fr-FR" sz="2000" dirty="0" smtClean="0"/>
              <a:t>.</a:t>
            </a:r>
          </a:p>
          <a:p>
            <a:pPr lvl="0"/>
            <a:r>
              <a:rPr lang="fr-FR" sz="2000" dirty="0" smtClean="0"/>
              <a:t>Mettre en place du </a:t>
            </a:r>
            <a:r>
              <a:rPr lang="fr-FR" sz="2000" dirty="0" err="1" smtClean="0"/>
              <a:t>télésuivi</a:t>
            </a:r>
            <a:endParaRPr lang="fr-FR" sz="2000" dirty="0"/>
          </a:p>
          <a:p>
            <a:pPr lvl="0"/>
            <a:r>
              <a:rPr lang="fr-FR" sz="2000" dirty="0" smtClean="0"/>
              <a:t>Contribuer </a:t>
            </a:r>
            <a:r>
              <a:rPr lang="fr-FR" sz="2000" dirty="0"/>
              <a:t>à diffuser les messages de prévention pour ralentir l’épidémie (confinement, mesures barrières</a:t>
            </a:r>
            <a:r>
              <a:rPr lang="fr-FR" sz="2000" dirty="0" smtClean="0"/>
              <a:t>)</a:t>
            </a:r>
          </a:p>
          <a:p>
            <a:pPr lvl="0"/>
            <a:r>
              <a:rPr lang="fr-FR" sz="2000" dirty="0" smtClean="0"/>
              <a:t>Informer : appel et annonce des cas négatifs</a:t>
            </a:r>
          </a:p>
          <a:p>
            <a:pPr lvl="0"/>
            <a:r>
              <a:rPr lang="fr-FR" sz="2000" dirty="0" smtClean="0"/>
              <a:t>Rappeler l’ensemble des arrivants par avion : rappel du confinement</a:t>
            </a:r>
            <a:endParaRPr lang="fr-FR" sz="2000" dirty="0"/>
          </a:p>
          <a:p>
            <a:endParaRPr lang="fr-FR" dirty="0" smtClean="0"/>
          </a:p>
        </p:txBody>
      </p:sp>
    </p:spTree>
    <p:extLst>
      <p:ext uri="{BB962C8B-B14F-4D97-AF65-F5344CB8AC3E}">
        <p14:creationId xmlns:p14="http://schemas.microsoft.com/office/powerpoint/2010/main" val="18589666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à coins arrondis 8"/>
          <p:cNvSpPr/>
          <p:nvPr/>
        </p:nvSpPr>
        <p:spPr>
          <a:xfrm>
            <a:off x="455536" y="2266465"/>
            <a:ext cx="7920880" cy="4162154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>
              <a:solidFill>
                <a:prstClr val="black"/>
              </a:solidFill>
            </a:endParaRPr>
          </a:p>
        </p:txBody>
      </p:sp>
      <p:sp>
        <p:nvSpPr>
          <p:cNvPr id="2" name="Rectangle à coins arrondis 1"/>
          <p:cNvSpPr/>
          <p:nvPr/>
        </p:nvSpPr>
        <p:spPr>
          <a:xfrm>
            <a:off x="1368409" y="332656"/>
            <a:ext cx="6462429" cy="720080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1600" dirty="0" smtClean="0">
                <a:solidFill>
                  <a:prstClr val="black"/>
                </a:solidFill>
              </a:rPr>
              <a:t>Appel direct</a:t>
            </a:r>
          </a:p>
          <a:p>
            <a:pPr algn="ctr"/>
            <a:r>
              <a:rPr lang="fr-FR" sz="1600" dirty="0" smtClean="0">
                <a:solidFill>
                  <a:prstClr val="black"/>
                </a:solidFill>
              </a:rPr>
              <a:t>Orientation par le Samu</a:t>
            </a:r>
            <a:endParaRPr lang="fr-FR" sz="1600" dirty="0">
              <a:solidFill>
                <a:prstClr val="black"/>
              </a:solidFill>
            </a:endParaRPr>
          </a:p>
        </p:txBody>
      </p:sp>
      <p:sp>
        <p:nvSpPr>
          <p:cNvPr id="3" name="Rectangle à coins arrondis 2"/>
          <p:cNvSpPr/>
          <p:nvPr/>
        </p:nvSpPr>
        <p:spPr>
          <a:xfrm>
            <a:off x="2089226" y="2830864"/>
            <a:ext cx="4653500" cy="1174199"/>
          </a:xfrm>
          <a:prstGeom prst="roundRect">
            <a:avLst>
              <a:gd name="adj" fmla="val 2439"/>
            </a:avLst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1600" dirty="0" smtClean="0">
                <a:solidFill>
                  <a:prstClr val="black"/>
                </a:solidFill>
              </a:rPr>
              <a:t>Une infirmière traite l’appel</a:t>
            </a:r>
          </a:p>
          <a:p>
            <a:pPr algn="ctr"/>
            <a:r>
              <a:rPr lang="fr-FR" sz="1600" dirty="0" smtClean="0">
                <a:solidFill>
                  <a:prstClr val="black"/>
                </a:solidFill>
              </a:rPr>
              <a:t>Si besoin l’infirmière bascule l’appel vers un médecin de la plateforme </a:t>
            </a:r>
            <a:endParaRPr lang="fr-FR" sz="1600" dirty="0">
              <a:solidFill>
                <a:prstClr val="black"/>
              </a:solidFill>
            </a:endParaRPr>
          </a:p>
          <a:p>
            <a:pPr algn="ctr"/>
            <a:r>
              <a:rPr lang="fr-FR" sz="1600" dirty="0" smtClean="0">
                <a:solidFill>
                  <a:prstClr val="black"/>
                </a:solidFill>
              </a:rPr>
              <a:t>Entretien en audio et ou en Visio </a:t>
            </a:r>
          </a:p>
          <a:p>
            <a:pPr algn="ctr"/>
            <a:r>
              <a:rPr lang="fr-FR" sz="1600" dirty="0" smtClean="0">
                <a:solidFill>
                  <a:prstClr val="black"/>
                </a:solidFill>
              </a:rPr>
              <a:t>Dossier du patient complété</a:t>
            </a:r>
            <a:endParaRPr lang="fr-FR" sz="1600" dirty="0">
              <a:solidFill>
                <a:prstClr val="black"/>
              </a:solidFill>
            </a:endParaRPr>
          </a:p>
        </p:txBody>
      </p:sp>
      <p:sp>
        <p:nvSpPr>
          <p:cNvPr id="4" name="Rectangle à coins arrondis 3"/>
          <p:cNvSpPr/>
          <p:nvPr/>
        </p:nvSpPr>
        <p:spPr>
          <a:xfrm>
            <a:off x="1187122" y="5157192"/>
            <a:ext cx="2513473" cy="1080120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1400" dirty="0" smtClean="0">
                <a:solidFill>
                  <a:prstClr val="black"/>
                </a:solidFill>
              </a:rPr>
              <a:t>Consignes de précaution</a:t>
            </a:r>
          </a:p>
          <a:p>
            <a:pPr algn="ctr"/>
            <a:r>
              <a:rPr lang="fr-FR" sz="1400" dirty="0" smtClean="0">
                <a:solidFill>
                  <a:prstClr val="black"/>
                </a:solidFill>
              </a:rPr>
              <a:t>Enregistrement  du dossier</a:t>
            </a:r>
          </a:p>
          <a:p>
            <a:pPr algn="ctr"/>
            <a:r>
              <a:rPr lang="fr-FR" sz="1400" dirty="0" smtClean="0">
                <a:solidFill>
                  <a:prstClr val="black"/>
                </a:solidFill>
              </a:rPr>
              <a:t>Réorientation si nécessaire</a:t>
            </a:r>
            <a:endParaRPr lang="fr-FR" sz="1400" dirty="0">
              <a:solidFill>
                <a:prstClr val="black"/>
              </a:solidFill>
            </a:endParaRPr>
          </a:p>
        </p:txBody>
      </p:sp>
      <p:sp>
        <p:nvSpPr>
          <p:cNvPr id="5" name="Rectangle à coins arrondis 4"/>
          <p:cNvSpPr/>
          <p:nvPr/>
        </p:nvSpPr>
        <p:spPr>
          <a:xfrm>
            <a:off x="5209473" y="5119691"/>
            <a:ext cx="2610258" cy="122413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 algn="ctr">
              <a:buFont typeface="Wingdings"/>
              <a:buChar char="è"/>
            </a:pPr>
            <a:r>
              <a:rPr lang="fr-FR" sz="1400" dirty="0" smtClean="0">
                <a:solidFill>
                  <a:prstClr val="white"/>
                </a:solidFill>
              </a:rPr>
              <a:t>RDV pris avec médecin de la zone géographique  sur des plages dédiées, </a:t>
            </a:r>
          </a:p>
          <a:p>
            <a:pPr algn="ctr"/>
            <a:r>
              <a:rPr lang="fr-FR" sz="1400" dirty="0" smtClean="0">
                <a:solidFill>
                  <a:prstClr val="white"/>
                </a:solidFill>
                <a:sym typeface="Wingdings" panose="05000000000000000000" pitchFamily="2" charset="2"/>
              </a:rPr>
              <a:t> </a:t>
            </a:r>
            <a:r>
              <a:rPr lang="fr-FR" sz="1400" dirty="0" smtClean="0">
                <a:solidFill>
                  <a:prstClr val="white"/>
                </a:solidFill>
              </a:rPr>
              <a:t>contacte le SMIT ou le SAMU pour prise en charge </a:t>
            </a:r>
            <a:endParaRPr lang="fr-FR" sz="1400" dirty="0">
              <a:solidFill>
                <a:prstClr val="white"/>
              </a:solidFill>
            </a:endParaRPr>
          </a:p>
        </p:txBody>
      </p:sp>
      <p:sp>
        <p:nvSpPr>
          <p:cNvPr id="6" name="Flèche vers le bas 5"/>
          <p:cNvSpPr/>
          <p:nvPr/>
        </p:nvSpPr>
        <p:spPr>
          <a:xfrm>
            <a:off x="3214756" y="1268760"/>
            <a:ext cx="2725395" cy="79208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dirty="0" smtClean="0">
                <a:solidFill>
                  <a:prstClr val="white"/>
                </a:solidFill>
              </a:rPr>
              <a:t>Appel </a:t>
            </a:r>
            <a:r>
              <a:rPr lang="fr-FR" sz="1400" dirty="0" smtClean="0">
                <a:solidFill>
                  <a:prstClr val="white"/>
                </a:solidFill>
              </a:rPr>
              <a:t>plateforme</a:t>
            </a:r>
          </a:p>
          <a:p>
            <a:pPr algn="ctr"/>
            <a:r>
              <a:rPr lang="fr-FR" sz="1400" dirty="0" smtClean="0">
                <a:solidFill>
                  <a:prstClr val="white"/>
                </a:solidFill>
              </a:rPr>
              <a:t>N°0590991474</a:t>
            </a:r>
            <a:endParaRPr lang="fr-FR" dirty="0">
              <a:solidFill>
                <a:prstClr val="white"/>
              </a:solidFill>
            </a:endParaRPr>
          </a:p>
        </p:txBody>
      </p:sp>
      <p:sp>
        <p:nvSpPr>
          <p:cNvPr id="7" name="Flèche vers le bas 6"/>
          <p:cNvSpPr/>
          <p:nvPr/>
        </p:nvSpPr>
        <p:spPr>
          <a:xfrm>
            <a:off x="1217392" y="4127374"/>
            <a:ext cx="2466274" cy="969052"/>
          </a:xfrm>
          <a:prstGeom prst="downArrow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1400" dirty="0" smtClean="0">
                <a:solidFill>
                  <a:prstClr val="black"/>
                </a:solidFill>
              </a:rPr>
              <a:t>Pas  de </a:t>
            </a:r>
            <a:r>
              <a:rPr lang="fr-FR" sz="1200" dirty="0" smtClean="0">
                <a:solidFill>
                  <a:prstClr val="black"/>
                </a:solidFill>
              </a:rPr>
              <a:t>problème  repéré</a:t>
            </a:r>
            <a:endParaRPr lang="fr-FR" sz="1200" dirty="0">
              <a:solidFill>
                <a:prstClr val="black"/>
              </a:solidFill>
            </a:endParaRPr>
          </a:p>
        </p:txBody>
      </p:sp>
      <p:sp>
        <p:nvSpPr>
          <p:cNvPr id="8" name="Flèche vers le bas 7"/>
          <p:cNvSpPr/>
          <p:nvPr/>
        </p:nvSpPr>
        <p:spPr>
          <a:xfrm>
            <a:off x="5209473" y="4088313"/>
            <a:ext cx="2519772" cy="1008113"/>
          </a:xfrm>
          <a:prstGeom prst="downArrow">
            <a:avLst>
              <a:gd name="adj1" fmla="val 50000"/>
              <a:gd name="adj2" fmla="val 48811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dirty="0" smtClean="0">
                <a:solidFill>
                  <a:prstClr val="white"/>
                </a:solidFill>
              </a:rPr>
              <a:t>La situation de la </a:t>
            </a:r>
            <a:r>
              <a:rPr lang="fr-FR" sz="1100" dirty="0" smtClean="0">
                <a:solidFill>
                  <a:prstClr val="white"/>
                </a:solidFill>
              </a:rPr>
              <a:t>personne nécessite de plus amples investigations</a:t>
            </a:r>
            <a:endParaRPr lang="fr-FR" sz="1100" dirty="0">
              <a:solidFill>
                <a:prstClr val="white"/>
              </a:solidFill>
            </a:endParaRPr>
          </a:p>
        </p:txBody>
      </p:sp>
      <p:sp>
        <p:nvSpPr>
          <p:cNvPr id="10" name="Rectangle à coins arrondis 9"/>
          <p:cNvSpPr/>
          <p:nvPr/>
        </p:nvSpPr>
        <p:spPr>
          <a:xfrm>
            <a:off x="2482370" y="2348880"/>
            <a:ext cx="3529790" cy="360040"/>
          </a:xfrm>
          <a:prstGeom prst="round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b="1" dirty="0" smtClean="0">
                <a:solidFill>
                  <a:prstClr val="white"/>
                </a:solidFill>
              </a:rPr>
              <a:t>Régulation initiale de l’appel</a:t>
            </a:r>
            <a:endParaRPr lang="fr-FR" sz="1400" b="1" dirty="0">
              <a:solidFill>
                <a:prstClr val="white"/>
              </a:solidFill>
            </a:endParaRPr>
          </a:p>
        </p:txBody>
      </p:sp>
      <p:sp>
        <p:nvSpPr>
          <p:cNvPr id="11" name="Organigramme : Connecteur 10"/>
          <p:cNvSpPr/>
          <p:nvPr/>
        </p:nvSpPr>
        <p:spPr>
          <a:xfrm>
            <a:off x="6012160" y="1484784"/>
            <a:ext cx="439617" cy="432048"/>
          </a:xfrm>
          <a:prstGeom prst="flowChartConnector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prstClr val="black"/>
                </a:solidFill>
              </a:rPr>
              <a:t>1</a:t>
            </a:r>
            <a:endParaRPr lang="fr-FR" dirty="0">
              <a:solidFill>
                <a:prstClr val="black"/>
              </a:solidFill>
            </a:endParaRPr>
          </a:p>
        </p:txBody>
      </p:sp>
      <p:sp>
        <p:nvSpPr>
          <p:cNvPr id="12" name="Organigramme : Connecteur 11"/>
          <p:cNvSpPr/>
          <p:nvPr/>
        </p:nvSpPr>
        <p:spPr>
          <a:xfrm>
            <a:off x="4196167" y="4147084"/>
            <a:ext cx="439617" cy="432048"/>
          </a:xfrm>
          <a:prstGeom prst="flowChartConnector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>
                <a:solidFill>
                  <a:prstClr val="black"/>
                </a:solidFill>
              </a:rPr>
              <a:t>4</a:t>
            </a:r>
          </a:p>
        </p:txBody>
      </p:sp>
      <p:sp>
        <p:nvSpPr>
          <p:cNvPr id="13" name="Organigramme : Connecteur 12"/>
          <p:cNvSpPr/>
          <p:nvPr/>
        </p:nvSpPr>
        <p:spPr>
          <a:xfrm>
            <a:off x="7164288" y="3046889"/>
            <a:ext cx="439617" cy="432048"/>
          </a:xfrm>
          <a:prstGeom prst="flowChartConnector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>
                <a:solidFill>
                  <a:prstClr val="black"/>
                </a:solidFill>
              </a:rPr>
              <a:t>3</a:t>
            </a:r>
          </a:p>
        </p:txBody>
      </p:sp>
      <p:sp>
        <p:nvSpPr>
          <p:cNvPr id="14" name="Organigramme : Connecteur 13"/>
          <p:cNvSpPr/>
          <p:nvPr/>
        </p:nvSpPr>
        <p:spPr>
          <a:xfrm>
            <a:off x="6249551" y="2266465"/>
            <a:ext cx="439617" cy="432048"/>
          </a:xfrm>
          <a:prstGeom prst="flowChartConnector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>
                <a:solidFill>
                  <a:prstClr val="black"/>
                </a:solidFill>
              </a:rPr>
              <a:t>2</a:t>
            </a:r>
          </a:p>
        </p:txBody>
      </p:sp>
      <p:pic>
        <p:nvPicPr>
          <p:cNvPr id="15" name="Image 14" descr="AS-guadeloupe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1520" y="138336"/>
            <a:ext cx="935602" cy="5543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1330875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rganigramme : Connecteur 1"/>
          <p:cNvSpPr/>
          <p:nvPr/>
        </p:nvSpPr>
        <p:spPr>
          <a:xfrm>
            <a:off x="983882" y="1494964"/>
            <a:ext cx="491774" cy="493876"/>
          </a:xfrm>
          <a:prstGeom prst="flowChartConnector">
            <a:avLst/>
          </a:prstGeom>
          <a:solidFill>
            <a:srgbClr val="92D050"/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prstClr val="black"/>
                </a:solidFill>
              </a:rPr>
              <a:t>1</a:t>
            </a:r>
            <a:endParaRPr lang="fr-FR" dirty="0">
              <a:solidFill>
                <a:prstClr val="black"/>
              </a:solidFill>
            </a:endParaRPr>
          </a:p>
        </p:txBody>
      </p:sp>
      <p:sp>
        <p:nvSpPr>
          <p:cNvPr id="3" name="Organigramme : Connecteur 2"/>
          <p:cNvSpPr/>
          <p:nvPr/>
        </p:nvSpPr>
        <p:spPr>
          <a:xfrm>
            <a:off x="971599" y="2511549"/>
            <a:ext cx="504057" cy="485404"/>
          </a:xfrm>
          <a:prstGeom prst="flowChartConnector">
            <a:avLst/>
          </a:prstGeom>
          <a:solidFill>
            <a:srgbClr val="92D050"/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>
                <a:solidFill>
                  <a:prstClr val="black"/>
                </a:solidFill>
              </a:rPr>
              <a:t>2</a:t>
            </a:r>
          </a:p>
        </p:txBody>
      </p:sp>
      <p:sp>
        <p:nvSpPr>
          <p:cNvPr id="4" name="Organigramme : Connecteur 3"/>
          <p:cNvSpPr/>
          <p:nvPr/>
        </p:nvSpPr>
        <p:spPr>
          <a:xfrm>
            <a:off x="971598" y="4869160"/>
            <a:ext cx="504058" cy="432048"/>
          </a:xfrm>
          <a:prstGeom prst="flowChartConnector">
            <a:avLst/>
          </a:prstGeom>
          <a:solidFill>
            <a:srgbClr val="92D050"/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>
                <a:solidFill>
                  <a:prstClr val="black"/>
                </a:solidFill>
              </a:rPr>
              <a:t>4</a:t>
            </a:r>
          </a:p>
        </p:txBody>
      </p:sp>
      <p:sp>
        <p:nvSpPr>
          <p:cNvPr id="5" name="Organigramme : Connecteur 4"/>
          <p:cNvSpPr/>
          <p:nvPr/>
        </p:nvSpPr>
        <p:spPr>
          <a:xfrm>
            <a:off x="944399" y="3537012"/>
            <a:ext cx="466816" cy="432048"/>
          </a:xfrm>
          <a:prstGeom prst="flowChartConnector">
            <a:avLst/>
          </a:prstGeom>
          <a:solidFill>
            <a:srgbClr val="92D050"/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>
                <a:solidFill>
                  <a:prstClr val="black"/>
                </a:solidFill>
              </a:rPr>
              <a:t>3</a:t>
            </a:r>
          </a:p>
        </p:txBody>
      </p:sp>
      <p:sp>
        <p:nvSpPr>
          <p:cNvPr id="6" name="Rectangle à coins arrondis 5"/>
          <p:cNvSpPr/>
          <p:nvPr/>
        </p:nvSpPr>
        <p:spPr>
          <a:xfrm>
            <a:off x="1815859" y="1361129"/>
            <a:ext cx="6572566" cy="69971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prstClr val="white"/>
                </a:solidFill>
              </a:rPr>
              <a:t>Le numéro </a:t>
            </a:r>
            <a:r>
              <a:rPr lang="fr-FR" b="1" dirty="0" smtClean="0">
                <a:solidFill>
                  <a:prstClr val="white"/>
                </a:solidFill>
              </a:rPr>
              <a:t>0590991474</a:t>
            </a:r>
            <a:r>
              <a:rPr lang="fr-FR" dirty="0" smtClean="0">
                <a:solidFill>
                  <a:prstClr val="white"/>
                </a:solidFill>
              </a:rPr>
              <a:t> est utilisée pour la plateforme contact et orientation</a:t>
            </a:r>
            <a:endParaRPr lang="fr-FR" dirty="0">
              <a:solidFill>
                <a:prstClr val="white"/>
              </a:solidFill>
            </a:endParaRPr>
          </a:p>
        </p:txBody>
      </p:sp>
      <p:sp>
        <p:nvSpPr>
          <p:cNvPr id="7" name="Rectangle à coins arrondis 6"/>
          <p:cNvSpPr/>
          <p:nvPr/>
        </p:nvSpPr>
        <p:spPr>
          <a:xfrm>
            <a:off x="1815859" y="2204864"/>
            <a:ext cx="6572565" cy="100811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prstClr val="white"/>
                </a:solidFill>
              </a:rPr>
              <a:t>Cette plateforme est régulée par du personnel non médical en première intention (CRF, ARS etc. DRSM)</a:t>
            </a:r>
          </a:p>
          <a:p>
            <a:pPr algn="ctr"/>
            <a:r>
              <a:rPr lang="fr-FR" dirty="0" smtClean="0">
                <a:solidFill>
                  <a:prstClr val="white"/>
                </a:solidFill>
              </a:rPr>
              <a:t>Ouverture du dossier patient</a:t>
            </a:r>
            <a:endParaRPr lang="fr-FR" dirty="0">
              <a:solidFill>
                <a:prstClr val="white"/>
              </a:solidFill>
            </a:endParaRPr>
          </a:p>
        </p:txBody>
      </p:sp>
      <p:sp>
        <p:nvSpPr>
          <p:cNvPr id="8" name="Rectangle à coins arrondis 7"/>
          <p:cNvSpPr/>
          <p:nvPr/>
        </p:nvSpPr>
        <p:spPr>
          <a:xfrm>
            <a:off x="1763688" y="3356992"/>
            <a:ext cx="6624736" cy="93610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prstClr val="white"/>
                </a:solidFill>
              </a:rPr>
              <a:t>Les infirmières proviennent de l’ARS ou d’autres IDE volontaires</a:t>
            </a:r>
          </a:p>
          <a:p>
            <a:pPr algn="ctr"/>
            <a:r>
              <a:rPr lang="fr-FR" dirty="0" smtClean="0">
                <a:solidFill>
                  <a:prstClr val="white"/>
                </a:solidFill>
              </a:rPr>
              <a:t>Les médecins répondant sont, soit des médecins de l’ARS , de la DRSM ou des médecins libéraux volontaires</a:t>
            </a:r>
            <a:endParaRPr lang="fr-FR" dirty="0">
              <a:solidFill>
                <a:prstClr val="white"/>
              </a:solidFill>
            </a:endParaRPr>
          </a:p>
        </p:txBody>
      </p:sp>
      <p:sp>
        <p:nvSpPr>
          <p:cNvPr id="9" name="Rectangle à coins arrondis 8"/>
          <p:cNvSpPr/>
          <p:nvPr/>
        </p:nvSpPr>
        <p:spPr>
          <a:xfrm>
            <a:off x="1691680" y="4437112"/>
            <a:ext cx="6696744" cy="172819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prstClr val="white"/>
                </a:solidFill>
              </a:rPr>
              <a:t>Les consultations donnent lieu à des consignes simples ou a des orientations vers des médecins libéraux  qui auront organisé des plages de consultations dédiées ( téléconsultation  ou présentielle) couvrant les différents territoires. </a:t>
            </a:r>
          </a:p>
          <a:p>
            <a:pPr algn="ctr"/>
            <a:r>
              <a:rPr lang="fr-FR" dirty="0" smtClean="0">
                <a:solidFill>
                  <a:prstClr val="white"/>
                </a:solidFill>
              </a:rPr>
              <a:t>Soit l’état du patient est plus grave , et nécessite une hospitalisation, lien avec le SAMU et le SMIT a enclencher .</a:t>
            </a:r>
            <a:endParaRPr lang="fr-FR" dirty="0">
              <a:solidFill>
                <a:prstClr val="white"/>
              </a:solidFill>
            </a:endParaRPr>
          </a:p>
        </p:txBody>
      </p:sp>
      <p:pic>
        <p:nvPicPr>
          <p:cNvPr id="10" name="Image 9" descr="AS-guadeloupe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7679" y="260648"/>
            <a:ext cx="1002090" cy="5760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9081924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Moyens logistiques</a:t>
            </a:r>
            <a:br>
              <a:rPr lang="fr-FR" dirty="0" smtClean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57403"/>
          </a:xfrm>
        </p:spPr>
        <p:txBody>
          <a:bodyPr>
            <a:normAutofit/>
          </a:bodyPr>
          <a:lstStyle/>
          <a:p>
            <a:endParaRPr lang="fr-FR" sz="2000" dirty="0" smtClean="0"/>
          </a:p>
          <a:p>
            <a:r>
              <a:rPr lang="fr-FR" sz="2000" dirty="0" smtClean="0"/>
              <a:t>Plateforme basée au GIP-RASPEG</a:t>
            </a:r>
          </a:p>
          <a:p>
            <a:pPr marL="1330325" lvl="1" indent="0">
              <a:buNone/>
            </a:pPr>
            <a:endParaRPr lang="fr-FR" sz="1800" dirty="0" smtClean="0"/>
          </a:p>
          <a:p>
            <a:r>
              <a:rPr lang="fr-FR" sz="2000" dirty="0"/>
              <a:t> Cette plateforme est équipée d’un centre d’appel téléphonique permettant les transferts d’appel en fonction </a:t>
            </a:r>
            <a:r>
              <a:rPr lang="fr-FR" sz="2000" dirty="0" smtClean="0"/>
              <a:t>de </a:t>
            </a:r>
            <a:r>
              <a:rPr lang="fr-FR" sz="2000" dirty="0"/>
              <a:t>la nature de l’appel et interagit avec </a:t>
            </a:r>
            <a:r>
              <a:rPr lang="fr-FR" sz="2000" dirty="0" smtClean="0"/>
              <a:t>:</a:t>
            </a:r>
          </a:p>
          <a:p>
            <a:pPr lvl="1"/>
            <a:r>
              <a:rPr lang="fr-FR" sz="1800" dirty="0" smtClean="0"/>
              <a:t>La </a:t>
            </a:r>
            <a:r>
              <a:rPr lang="fr-FR" sz="1800" dirty="0"/>
              <a:t>CRAPS de l’ARS </a:t>
            </a:r>
            <a:r>
              <a:rPr lang="fr-FR" sz="1800" dirty="0" smtClean="0"/>
              <a:t>971</a:t>
            </a:r>
          </a:p>
          <a:p>
            <a:pPr lvl="1"/>
            <a:r>
              <a:rPr lang="fr-FR" sz="2000" dirty="0" smtClean="0"/>
              <a:t>La </a:t>
            </a:r>
            <a:r>
              <a:rPr lang="fr-FR" sz="2000" dirty="0"/>
              <a:t>régulation du SAMU </a:t>
            </a:r>
            <a:r>
              <a:rPr lang="fr-FR" sz="2000" dirty="0" smtClean="0"/>
              <a:t>971</a:t>
            </a:r>
          </a:p>
          <a:p>
            <a:pPr lvl="1"/>
            <a:r>
              <a:rPr lang="fr-FR" sz="2000" dirty="0" smtClean="0"/>
              <a:t>Les IDE, sages-femmes et </a:t>
            </a:r>
            <a:r>
              <a:rPr lang="fr-FR" sz="2000" dirty="0"/>
              <a:t>médecins libéraux de </a:t>
            </a:r>
            <a:r>
              <a:rPr lang="fr-FR" sz="2000" dirty="0" smtClean="0"/>
              <a:t>Guadeloupe</a:t>
            </a:r>
          </a:p>
          <a:p>
            <a:pPr lvl="1"/>
            <a:r>
              <a:rPr lang="fr-FR" sz="2000" dirty="0" smtClean="0"/>
              <a:t>Les médecins généralistes</a:t>
            </a:r>
          </a:p>
          <a:p>
            <a:pPr lvl="1"/>
            <a:r>
              <a:rPr lang="fr-FR" sz="2000" dirty="0" smtClean="0"/>
              <a:t>Les </a:t>
            </a:r>
            <a:r>
              <a:rPr lang="fr-FR" sz="2000" dirty="0"/>
              <a:t>médecins infectiologues référents Covid19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6075961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Moyens humains</a:t>
            </a:r>
            <a:br>
              <a:rPr lang="fr-FR" dirty="0" smtClean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27584" y="908720"/>
            <a:ext cx="7990656" cy="5112567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fr-FR" sz="2000" dirty="0"/>
          </a:p>
          <a:p>
            <a:r>
              <a:rPr lang="fr-FR" sz="2000" dirty="0" smtClean="0"/>
              <a:t>Ouverture 8h-18h, 7 jours/7 </a:t>
            </a:r>
            <a:r>
              <a:rPr lang="fr-FR" sz="2000" dirty="0"/>
              <a:t>(évolution possible en fonction des </a:t>
            </a:r>
            <a:r>
              <a:rPr lang="fr-FR" sz="2000" dirty="0" smtClean="0"/>
              <a:t>besoins repérés)</a:t>
            </a:r>
          </a:p>
          <a:p>
            <a:pPr lvl="1"/>
            <a:endParaRPr lang="fr-FR" sz="2000" dirty="0" smtClean="0"/>
          </a:p>
          <a:p>
            <a:r>
              <a:rPr lang="fr-FR" sz="2000" dirty="0"/>
              <a:t> Un coordinateur </a:t>
            </a:r>
            <a:r>
              <a:rPr lang="fr-FR" sz="2000" dirty="0" smtClean="0"/>
              <a:t>est présent chaque jour sur la plateforme</a:t>
            </a:r>
          </a:p>
          <a:p>
            <a:pPr marL="0" indent="0">
              <a:buNone/>
            </a:pPr>
            <a:endParaRPr lang="fr-FR" sz="2000" dirty="0"/>
          </a:p>
          <a:p>
            <a:r>
              <a:rPr lang="fr-FR" sz="2000" dirty="0" smtClean="0"/>
              <a:t>4 catégories </a:t>
            </a:r>
            <a:r>
              <a:rPr lang="fr-FR" sz="2000" dirty="0"/>
              <a:t>de </a:t>
            </a:r>
            <a:r>
              <a:rPr lang="fr-FR" sz="2000" dirty="0" smtClean="0"/>
              <a:t>professionnels mobilisés et répondant aux appels</a:t>
            </a:r>
            <a:r>
              <a:rPr lang="fr-FR" sz="2000" dirty="0"/>
              <a:t> pour une réponse graduée </a:t>
            </a:r>
            <a:r>
              <a:rPr lang="fr-FR" sz="2000" dirty="0" smtClean="0"/>
              <a:t>: </a:t>
            </a:r>
            <a:endParaRPr lang="fr-FR" sz="2000" dirty="0"/>
          </a:p>
          <a:p>
            <a:pPr lvl="1"/>
            <a:r>
              <a:rPr lang="fr-FR" sz="2000" dirty="0" smtClean="0"/>
              <a:t>Niveau 1 : </a:t>
            </a:r>
            <a:r>
              <a:rPr lang="fr-FR" sz="2000" dirty="0"/>
              <a:t>3</a:t>
            </a:r>
            <a:r>
              <a:rPr lang="fr-FR" sz="2000" dirty="0" smtClean="0"/>
              <a:t> professionnels régulateurs</a:t>
            </a:r>
          </a:p>
          <a:p>
            <a:pPr lvl="1"/>
            <a:r>
              <a:rPr lang="fr-FR" sz="2000" dirty="0" smtClean="0"/>
              <a:t>Niveau 2 : 3 infirmiers </a:t>
            </a:r>
          </a:p>
          <a:p>
            <a:pPr lvl="1"/>
            <a:r>
              <a:rPr lang="fr-FR" sz="2000" dirty="0" smtClean="0"/>
              <a:t>Niveau 3 : 2 médecins </a:t>
            </a:r>
            <a:endParaRPr lang="fr-FR" sz="2000" dirty="0"/>
          </a:p>
          <a:p>
            <a:pPr lvl="1"/>
            <a:r>
              <a:rPr lang="fr-FR" sz="2000" dirty="0" smtClean="0"/>
              <a:t>1 sage-femme chaque jour</a:t>
            </a:r>
          </a:p>
          <a:p>
            <a:pPr lvl="1"/>
            <a:r>
              <a:rPr lang="fr-FR" sz="2000" dirty="0" smtClean="0"/>
              <a:t>Des </a:t>
            </a:r>
            <a:r>
              <a:rPr lang="fr-FR" sz="2000" dirty="0" err="1" smtClean="0"/>
              <a:t>pschychologues</a:t>
            </a:r>
            <a:r>
              <a:rPr lang="fr-FR" sz="2000" dirty="0" smtClean="0"/>
              <a:t> (CUMPS)</a:t>
            </a:r>
          </a:p>
          <a:p>
            <a:pPr marL="1330325" lvl="1" indent="0">
              <a:buNone/>
            </a:pPr>
            <a:endParaRPr lang="fr-FR" sz="2000" dirty="0" smtClean="0"/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2949121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Partenaires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611560" y="1547813"/>
            <a:ext cx="8208912" cy="4114800"/>
          </a:xfrm>
        </p:spPr>
        <p:txBody>
          <a:bodyPr/>
          <a:lstStyle/>
          <a:p>
            <a:r>
              <a:rPr lang="fr-FR" sz="2000" dirty="0" smtClean="0"/>
              <a:t>CGSS  et DRSM</a:t>
            </a:r>
          </a:p>
          <a:p>
            <a:pPr marL="0" indent="0">
              <a:buNone/>
            </a:pPr>
            <a:endParaRPr lang="fr-FR" sz="2000" dirty="0" smtClean="0"/>
          </a:p>
          <a:p>
            <a:r>
              <a:rPr lang="fr-FR" sz="2000" dirty="0" smtClean="0"/>
              <a:t>Conseil départemental </a:t>
            </a:r>
          </a:p>
          <a:p>
            <a:pPr marL="0" indent="0">
              <a:buNone/>
            </a:pPr>
            <a:endParaRPr lang="fr-FR" sz="2000" dirty="0" smtClean="0"/>
          </a:p>
          <a:p>
            <a:r>
              <a:rPr lang="fr-FR" sz="2000" dirty="0" smtClean="0"/>
              <a:t>Croix-Rouge</a:t>
            </a:r>
          </a:p>
          <a:p>
            <a:pPr marL="0" indent="0">
              <a:buNone/>
            </a:pPr>
            <a:endParaRPr lang="fr-FR" sz="2000" dirty="0" smtClean="0"/>
          </a:p>
          <a:p>
            <a:r>
              <a:rPr lang="fr-FR" sz="2000" dirty="0" smtClean="0"/>
              <a:t>Etablissements hospitaliers (CHUG, EPSM,…)</a:t>
            </a:r>
          </a:p>
          <a:p>
            <a:pPr marL="0" indent="0">
              <a:buNone/>
            </a:pPr>
            <a:endParaRPr lang="fr-FR" sz="2000" dirty="0" smtClean="0"/>
          </a:p>
          <a:p>
            <a:r>
              <a:rPr lang="fr-FR" sz="2000" dirty="0" smtClean="0"/>
              <a:t>URPS </a:t>
            </a:r>
          </a:p>
          <a:p>
            <a:pPr marL="0" indent="0">
              <a:buNone/>
            </a:pPr>
            <a:endParaRPr lang="fr-FR" sz="2000" dirty="0" smtClean="0"/>
          </a:p>
          <a:p>
            <a:r>
              <a:rPr lang="fr-FR" sz="2000" dirty="0" smtClean="0"/>
              <a:t>Autres</a:t>
            </a:r>
          </a:p>
          <a:p>
            <a:endParaRPr lang="fr-FR" sz="2000" dirty="0" smtClean="0"/>
          </a:p>
        </p:txBody>
      </p:sp>
    </p:spTree>
    <p:extLst>
      <p:ext uri="{BB962C8B-B14F-4D97-AF65-F5344CB8AC3E}">
        <p14:creationId xmlns:p14="http://schemas.microsoft.com/office/powerpoint/2010/main" val="3948475644"/>
      </p:ext>
    </p:extLst>
  </p:cSld>
  <p:clrMapOvr>
    <a:masterClrMapping/>
  </p:clrMapOvr>
</p:sld>
</file>

<file path=ppt/theme/theme1.xml><?xml version="1.0" encoding="utf-8"?>
<a:theme xmlns:a="http://schemas.openxmlformats.org/drawingml/2006/main" name="Masque_PPT_ARS Guadeloupe">
  <a:themeElements>
    <a:clrScheme name="Modèle par défaut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Modèle par défau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fr-FR" sz="1000" b="0" i="0" u="none" strike="noStrike" cap="none" normalizeH="0" baseline="0" smtClean="0">
            <a:ln>
              <a:noFill/>
            </a:ln>
            <a:solidFill>
              <a:srgbClr val="002395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fr-FR" sz="1000" b="0" i="0" u="none" strike="noStrike" cap="none" normalizeH="0" baseline="0" smtClean="0">
            <a:ln>
              <a:noFill/>
            </a:ln>
            <a:solidFill>
              <a:srgbClr val="002395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Modèle par défaut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Masque_PPT_ARS Guadeloupe</Template>
  <TotalTime>3570</TotalTime>
  <Words>380</Words>
  <Application>Microsoft Office PowerPoint</Application>
  <PresentationFormat>Affichage à l'écran (4:3)</PresentationFormat>
  <Paragraphs>80</Paragraphs>
  <Slides>8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2</vt:i4>
      </vt:variant>
      <vt:variant>
        <vt:lpstr>Titres des diapositives</vt:lpstr>
      </vt:variant>
      <vt:variant>
        <vt:i4>8</vt:i4>
      </vt:variant>
    </vt:vector>
  </HeadingPairs>
  <TitlesOfParts>
    <vt:vector size="10" baseType="lpstr">
      <vt:lpstr>Masque_PPT_ARS Guadeloupe</vt:lpstr>
      <vt:lpstr>Thème Office</vt:lpstr>
      <vt:lpstr>Face à la guerre sanitaire COVID 19  Création par l’ARS 971 et l’Assurance Maladie d’une plateforme d’information d’orientation et de suivi </vt:lpstr>
      <vt:lpstr>Nom de la plateforme </vt:lpstr>
      <vt:lpstr>Objectifs de la plateforme</vt:lpstr>
      <vt:lpstr>Présentation PowerPoint</vt:lpstr>
      <vt:lpstr>Présentation PowerPoint</vt:lpstr>
      <vt:lpstr>Moyens logistiques </vt:lpstr>
      <vt:lpstr>Moyens humains </vt:lpstr>
      <vt:lpstr>Partenaires</vt:lpstr>
    </vt:vector>
  </TitlesOfParts>
  <Company>Ministère de la santé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Formation Technicien sanitaire</dc:title>
  <dc:creator>droux</dc:creator>
  <cp:lastModifiedBy>BROCHANT, Mélanie</cp:lastModifiedBy>
  <cp:revision>345</cp:revision>
  <dcterms:created xsi:type="dcterms:W3CDTF">2014-08-27T19:13:35Z</dcterms:created>
  <dcterms:modified xsi:type="dcterms:W3CDTF">2020-04-14T22:15:44Z</dcterms:modified>
</cp:coreProperties>
</file>